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  <p:sldMasterId id="2147483688" r:id="rId4"/>
    <p:sldMasterId id="2147483691" r:id="rId5"/>
  </p:sldMasterIdLst>
  <p:notesMasterIdLst>
    <p:notesMasterId r:id="rId20"/>
  </p:notesMasterIdLst>
  <p:sldIdLst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1D65B-CE07-304E-A3E2-3579EBE53DC5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8E6C4-8076-3940-9D07-F1C72CFD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5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CAA59F-95F3-034A-AA8A-77BD23D46B26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652463"/>
            <a:ext cx="4645025" cy="3484562"/>
          </a:xfrm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F01D8E-9D3D-E84A-A478-12A869C6A3BE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652463"/>
            <a:ext cx="4645025" cy="3484562"/>
          </a:xfrm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3826A9-1D59-2D42-A14F-500E17AC2F39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652463"/>
            <a:ext cx="4645025" cy="3484562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3A33A8-0E10-844E-8BA9-B7D93815D7F4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D41196-8D67-0240-8FC0-9E719642A0BC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536E54-634A-2B4B-AB7C-9407BFCAB2BE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6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9641C7-900D-C349-AE67-35D494C287B0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7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751951-10D3-B944-BC31-631E067A61F7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D299A9-650C-9B4A-A1C8-4A8CB852508E}" type="slidenum">
              <a:rPr 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394F986-2FC5-F04C-BE7A-B46CBD41D82E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99823B-4677-4246-BBDB-BBF014B6E28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86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7FAF027-C1E2-F344-812D-D092B1A580D1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50BAA2F-0496-F14E-8AA5-FDE72C919A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4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B3DC1F5-3727-D94B-AA90-427638AE01F5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ADFA9E-61B7-544B-B858-0D414FED55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30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6A352E4-540A-C441-834E-8BDBED9558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573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D5BF199-DDB4-4F40-AD15-97B9DDEA2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11EC282-130C-EC4E-87E5-736D3650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8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E5306E7-91B8-1140-AE43-D47967CA4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1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4920941-14D2-2E43-BCC7-FC8F94030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76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9B8D7E3-B4D5-0746-B39A-151FE9783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83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FB66A82-509E-A944-819D-0ED1C8CE0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6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D98642F-2E12-924B-936C-6A2B46563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5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6DA9195-92F5-6C45-885A-61890B0F29E5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F4147C3-1B32-EA49-8D95-AA8A7E6401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67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006B3BF-AA4E-E54C-965F-7A0A71900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74569B9-AA46-7143-A85F-0A4AE1EC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3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12C9C26-913E-F549-8D1F-FFBB46274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9CE7462-69C2-AC4E-87F1-672575C29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1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F4DC88D-1848-2F48-8733-AAFBD03D5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4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399C88-F145-5D48-9F4A-D9F2544E6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32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45FF45-D9AF-EA4C-91BE-03A5C6377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11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960F0F-84FF-3B47-882F-D9C79FE05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86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169C941-0E2B-2B4F-BD8F-6E93A6C87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06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3D9966F-2457-EA4D-AE03-CAAB1FA24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5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E9EC2C-AE0B-8448-A638-18EB77192F5E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27A1EBD-0F4A-BB4B-8A95-8F9A3AC376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42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9DEC882-3D56-4048-9E44-422A58802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9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3C91976-7FD3-B74E-A52D-C73B1780C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56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D6F167-D3D0-F746-8490-5E8F85593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95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AF7415-0C49-BE4B-9F9E-3E16C4446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30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899800-0409-2F48-A6C8-E4621180C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4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A950300-B0D6-114B-852D-75EFFE5F2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20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3F318-5D46-B344-8DAF-A775CE8A3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21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75DFF9-FF13-B54B-B5F0-148AF1368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1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7CDA94-E3BB-734C-8BD5-9EA998600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4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3125AE-42D0-E342-9C85-0D1AF852D6A4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9A4E8F-34D1-E142-86F6-BAA8DF20D7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84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6B6E6B-F3E0-3741-9673-DA79D2CABA54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0763F8-FC2A-5D4E-94CB-D485F86EF5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92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6E4DFB-2B74-F549-ADF7-377AABB52A27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59F3DA-2271-534C-92F8-715688270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38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FB2FCE-93BC-2146-A9AE-935CA66A8C93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6BDCE7-FD5A-AE4C-BAF5-3EADE2E7E7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5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30C1E8-375D-3C46-8B71-0EB1F7EFF56A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DC1903-A10B-CC48-AAAD-D70A910718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8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1A006B-3F47-CE42-B29E-DFC530E0A803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4E620F-50CE-204F-870E-434B9957EE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26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939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4342130-9A12-D849-9C17-29DC914446A9}" type="datetimeFigureOut">
              <a:rPr lang="de-DE"/>
              <a:pPr>
                <a:defRPr/>
              </a:pPr>
              <a:t>11/13/14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3C3E4E0-A166-8E49-9B2A-A72E062F30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0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52CAD21-2B88-3C44-940E-26446115B5D2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5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9" charset="-128"/>
          <a:cs typeface="ＭＳ Ｐゴシック" pitchFamily="1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19" charset="-128"/>
          <a:cs typeface="ＭＳ Ｐゴシック" pitchFamily="1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19" charset="-128"/>
          <a:cs typeface="ＭＳ Ｐゴシック" pitchFamily="1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19" charset="-128"/>
          <a:cs typeface="ＭＳ Ｐゴシック" pitchFamily="1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19" charset="-128"/>
          <a:cs typeface="ＭＳ Ｐゴシック" pitchFamily="1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9" charset="-128"/>
          <a:cs typeface="ＭＳ Ｐゴシック" pitchFamily="1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B9D5A94-9F4D-3D48-B21D-7629AC296F89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2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E9F506-F562-9349-98E6-AA8EFACC50AD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063" y="690563"/>
            <a:ext cx="8550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2244725"/>
            <a:ext cx="85502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4931A56-91C8-3040-A839-AE7E12075F95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27088" indent="-317500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73175" indent="-2540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82763" indent="-2540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92350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emf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itp.ucsb.edu/online/infobio01/fitch1/" TargetMode="External"/><Relationship Id="rId4" Type="http://schemas.openxmlformats.org/officeDocument/2006/relationships/hyperlink" Target="http://www.genetics.org/cgi/content/abstract/155/1/431" TargetMode="External"/><Relationship Id="rId5" Type="http://schemas.openxmlformats.org/officeDocument/2006/relationships/hyperlink" Target="http://web.uconn.edu/gogarten/bioinf/flu_data.paup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66688"/>
            <a:ext cx="7772400" cy="609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Bayes’ Theorem</a:t>
            </a:r>
          </a:p>
        </p:txBody>
      </p:sp>
      <p:pic>
        <p:nvPicPr>
          <p:cNvPr id="81922" name="Picture 3" descr="Bay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73213"/>
            <a:ext cx="2486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93663" y="4405313"/>
            <a:ext cx="2590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</a:rPr>
              <a:t>Reverend Thomas Bayes (1702-1761)</a:t>
            </a:r>
          </a:p>
        </p:txBody>
      </p:sp>
      <p:sp>
        <p:nvSpPr>
          <p:cNvPr id="81924" name="AutoShape 5"/>
          <p:cNvSpPr>
            <a:spLocks/>
          </p:cNvSpPr>
          <p:nvPr/>
        </p:nvSpPr>
        <p:spPr bwMode="auto">
          <a:xfrm rot="5400000">
            <a:off x="3971925" y="2233613"/>
            <a:ext cx="331787" cy="1697038"/>
          </a:xfrm>
          <a:prstGeom prst="rightBrace">
            <a:avLst>
              <a:gd name="adj1" fmla="val 42624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5" name="AutoShape 6"/>
          <p:cNvSpPr>
            <a:spLocks/>
          </p:cNvSpPr>
          <p:nvPr/>
        </p:nvSpPr>
        <p:spPr bwMode="auto">
          <a:xfrm rot="16200000" flipV="1">
            <a:off x="7299325" y="1273175"/>
            <a:ext cx="331788" cy="1627188"/>
          </a:xfrm>
          <a:prstGeom prst="rightBrace">
            <a:avLst>
              <a:gd name="adj1" fmla="val 40869"/>
              <a:gd name="adj2" fmla="val 4770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6" name="AutoShape 7"/>
          <p:cNvSpPr>
            <a:spLocks/>
          </p:cNvSpPr>
          <p:nvPr/>
        </p:nvSpPr>
        <p:spPr bwMode="auto">
          <a:xfrm rot="5400000">
            <a:off x="5651500" y="2487613"/>
            <a:ext cx="331788" cy="1166812"/>
          </a:xfrm>
          <a:prstGeom prst="rightBrace">
            <a:avLst>
              <a:gd name="adj1" fmla="val 29306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7" name="AutoShape 8"/>
          <p:cNvSpPr>
            <a:spLocks/>
          </p:cNvSpPr>
          <p:nvPr/>
        </p:nvSpPr>
        <p:spPr bwMode="auto">
          <a:xfrm rot="5400000">
            <a:off x="7298531" y="2594769"/>
            <a:ext cx="331788" cy="1003300"/>
          </a:xfrm>
          <a:prstGeom prst="rightBrace">
            <a:avLst>
              <a:gd name="adj1" fmla="val 25199"/>
              <a:gd name="adj2" fmla="val 50000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8" name="Text Box 9"/>
          <p:cNvSpPr txBox="1">
            <a:spLocks noChangeArrowheads="1"/>
          </p:cNvSpPr>
          <p:nvPr/>
        </p:nvSpPr>
        <p:spPr bwMode="auto">
          <a:xfrm>
            <a:off x="2843213" y="3429000"/>
            <a:ext cx="2574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3300"/>
                </a:solidFill>
              </a:rPr>
              <a:t>Posterior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3300"/>
                </a:solidFill>
              </a:rPr>
              <a:t>Probability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33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3300"/>
                </a:solidFill>
              </a:rPr>
              <a:t>represents the degree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3300"/>
                </a:solidFill>
              </a:rPr>
              <a:t>to which we believe a given </a:t>
            </a:r>
            <a:r>
              <a:rPr lang="en-US" sz="1600" b="1">
                <a:solidFill>
                  <a:srgbClr val="FF3300"/>
                </a:solidFill>
              </a:rPr>
              <a:t>model</a:t>
            </a:r>
            <a:r>
              <a:rPr lang="en-US" sz="1600">
                <a:solidFill>
                  <a:srgbClr val="FF3300"/>
                </a:solidFill>
              </a:rPr>
              <a:t> accurately describes the situation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3300"/>
                </a:solidFill>
              </a:rPr>
              <a:t>given the available </a:t>
            </a:r>
            <a:r>
              <a:rPr lang="en-US" sz="1600" b="1">
                <a:solidFill>
                  <a:srgbClr val="FF3300"/>
                </a:solidFill>
              </a:rPr>
              <a:t>data</a:t>
            </a:r>
            <a:r>
              <a:rPr lang="en-US" sz="1600">
                <a:solidFill>
                  <a:srgbClr val="FF3300"/>
                </a:solidFill>
              </a:rPr>
              <a:t> and all of our prior information </a:t>
            </a:r>
            <a:r>
              <a:rPr lang="en-US" sz="1600" b="1">
                <a:solidFill>
                  <a:srgbClr val="FF3300"/>
                </a:solidFill>
              </a:rPr>
              <a:t>I</a:t>
            </a:r>
          </a:p>
        </p:txBody>
      </p:sp>
      <p:sp>
        <p:nvSpPr>
          <p:cNvPr id="81929" name="Text Box 10"/>
          <p:cNvSpPr txBox="1">
            <a:spLocks noChangeArrowheads="1"/>
          </p:cNvSpPr>
          <p:nvPr/>
        </p:nvSpPr>
        <p:spPr bwMode="auto">
          <a:xfrm>
            <a:off x="5264150" y="3429000"/>
            <a:ext cx="251936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FFFF"/>
                </a:solidFill>
              </a:rPr>
              <a:t>Prior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FFFF"/>
                </a:solidFill>
              </a:rPr>
              <a:t>Probability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CC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FFFF"/>
                </a:solidFill>
              </a:rPr>
              <a:t>describes the degree to which we believe the model accurately describes reality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FFFF"/>
                </a:solidFill>
              </a:rPr>
              <a:t>based on all of our prior information.</a:t>
            </a:r>
          </a:p>
        </p:txBody>
      </p:sp>
      <p:sp>
        <p:nvSpPr>
          <p:cNvPr id="81930" name="Text Box 11"/>
          <p:cNvSpPr txBox="1">
            <a:spLocks noChangeArrowheads="1"/>
          </p:cNvSpPr>
          <p:nvPr/>
        </p:nvSpPr>
        <p:spPr bwMode="auto">
          <a:xfrm>
            <a:off x="7283450" y="301625"/>
            <a:ext cx="1638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</a:rPr>
              <a:t>Likelihood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00"/>
                </a:solidFill>
              </a:rPr>
              <a:t>describes how well the model predicts the data</a:t>
            </a:r>
          </a:p>
        </p:txBody>
      </p:sp>
      <p:sp>
        <p:nvSpPr>
          <p:cNvPr id="81931" name="Text Box 12"/>
          <p:cNvSpPr txBox="1">
            <a:spLocks noChangeArrowheads="1"/>
          </p:cNvSpPr>
          <p:nvPr/>
        </p:nvSpPr>
        <p:spPr bwMode="auto">
          <a:xfrm>
            <a:off x="7546975" y="3429000"/>
            <a:ext cx="159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CCFF"/>
                </a:solidFill>
              </a:rPr>
              <a:t>Normalizing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CCFF"/>
                </a:solidFill>
              </a:rPr>
              <a:t>constant</a:t>
            </a:r>
          </a:p>
        </p:txBody>
      </p:sp>
      <p:grpSp>
        <p:nvGrpSpPr>
          <p:cNvPr id="81932" name="Group 13"/>
          <p:cNvGrpSpPr>
            <a:grpSpLocks/>
          </p:cNvGrpSpPr>
          <p:nvPr/>
        </p:nvGrpSpPr>
        <p:grpSpPr bwMode="auto">
          <a:xfrm>
            <a:off x="3195638" y="2262188"/>
            <a:ext cx="5275262" cy="754062"/>
            <a:chOff x="2013" y="1425"/>
            <a:chExt cx="3323" cy="475"/>
          </a:xfrm>
        </p:grpSpPr>
        <p:sp>
          <p:nvSpPr>
            <p:cNvPr id="81933" name="Text Box 14"/>
            <p:cNvSpPr txBox="1">
              <a:spLocks noChangeArrowheads="1"/>
            </p:cNvSpPr>
            <p:nvPr/>
          </p:nvSpPr>
          <p:spPr bwMode="auto">
            <a:xfrm>
              <a:off x="2013" y="1547"/>
              <a:ext cx="22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i="1">
                  <a:solidFill>
                    <a:srgbClr val="FFFFFF"/>
                  </a:solidFill>
                </a:rPr>
                <a:t>P(model|data, I) = P(model, I)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1934" name="Rectangle 15"/>
            <p:cNvSpPr>
              <a:spLocks noChangeArrowheads="1"/>
            </p:cNvSpPr>
            <p:nvPr/>
          </p:nvSpPr>
          <p:spPr bwMode="auto">
            <a:xfrm>
              <a:off x="4107" y="1425"/>
              <a:ext cx="1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P(data|model, I)</a:t>
              </a:r>
            </a:p>
          </p:txBody>
        </p:sp>
        <p:sp>
          <p:nvSpPr>
            <p:cNvPr id="81935" name="Rectangle 16"/>
            <p:cNvSpPr>
              <a:spLocks noChangeArrowheads="1"/>
            </p:cNvSpPr>
            <p:nvPr/>
          </p:nvSpPr>
          <p:spPr bwMode="auto">
            <a:xfrm>
              <a:off x="4349" y="1669"/>
              <a:ext cx="6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P(data,I)</a:t>
              </a:r>
            </a:p>
          </p:txBody>
        </p:sp>
        <p:sp>
          <p:nvSpPr>
            <p:cNvPr id="81936" name="Line 17"/>
            <p:cNvSpPr>
              <a:spLocks noChangeShapeType="1"/>
            </p:cNvSpPr>
            <p:nvPr/>
          </p:nvSpPr>
          <p:spPr bwMode="auto">
            <a:xfrm>
              <a:off x="4088" y="1666"/>
              <a:ext cx="12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30824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52400"/>
            <a:ext cx="89090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1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82724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48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8382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charset="0"/>
              </a:rPr>
              <a:t>for each codon calculate the the average probability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52400" y="914400"/>
          <a:ext cx="390048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4" imgW="3900952" imgH="2575238" progId="">
                  <p:embed/>
                </p:oleObj>
              </mc:Choice>
              <mc:Fallback>
                <p:oleObj name="Photo Editor Photo" r:id="rId4" imgW="3900952" imgH="257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390048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2325" y="2057400"/>
            <a:ext cx="2000250" cy="2560638"/>
            <a:chOff x="518" y="1296"/>
            <a:chExt cx="1260" cy="1613"/>
          </a:xfrm>
        </p:grpSpPr>
        <p:sp>
          <p:nvSpPr>
            <p:cNvPr id="39952" name="Line 5"/>
            <p:cNvSpPr>
              <a:spLocks noChangeShapeType="1"/>
            </p:cNvSpPr>
            <p:nvPr/>
          </p:nvSpPr>
          <p:spPr bwMode="auto">
            <a:xfrm flipV="1">
              <a:off x="1392" y="1296"/>
              <a:ext cx="240" cy="12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3" name="Line 6"/>
            <p:cNvSpPr>
              <a:spLocks noChangeShapeType="1"/>
            </p:cNvSpPr>
            <p:nvPr/>
          </p:nvSpPr>
          <p:spPr bwMode="auto">
            <a:xfrm flipH="1" flipV="1">
              <a:off x="1248" y="2016"/>
              <a:ext cx="144" cy="5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4" name="Text Box 7"/>
            <p:cNvSpPr txBox="1">
              <a:spLocks noChangeArrowheads="1"/>
            </p:cNvSpPr>
            <p:nvPr/>
          </p:nvSpPr>
          <p:spPr bwMode="auto">
            <a:xfrm>
              <a:off x="518" y="2618"/>
              <a:ext cx="1260" cy="291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</a:rPr>
                <a:t>enter formula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09800" y="762000"/>
            <a:ext cx="6934200" cy="3128963"/>
            <a:chOff x="1392" y="480"/>
            <a:chExt cx="4368" cy="1971"/>
          </a:xfrm>
        </p:grpSpPr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 flipH="1" flipV="1">
              <a:off x="1392" y="2016"/>
              <a:ext cx="1440" cy="1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flipH="1" flipV="1">
              <a:off x="1784" y="1985"/>
              <a:ext cx="1048" cy="22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flipH="1" flipV="1">
              <a:off x="2066" y="1972"/>
              <a:ext cx="766" cy="2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 flipH="1" flipV="1">
              <a:off x="2340" y="1964"/>
              <a:ext cx="540" cy="2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 flipV="1">
              <a:off x="2880" y="1920"/>
              <a:ext cx="240" cy="2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2208" y="2160"/>
              <a:ext cx="17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</a:rPr>
                <a:t>copy paste formula</a:t>
              </a:r>
            </a:p>
          </p:txBody>
        </p:sp>
        <p:graphicFrame>
          <p:nvGraphicFramePr>
            <p:cNvPr id="39951" name="Object 4"/>
            <p:cNvGraphicFramePr>
              <a:graphicFrameLocks noChangeAspect="1"/>
            </p:cNvGraphicFramePr>
            <p:nvPr/>
          </p:nvGraphicFramePr>
          <p:xfrm>
            <a:off x="2692" y="480"/>
            <a:ext cx="3068" cy="1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Photo Editor Photo" r:id="rId6" imgW="6088908" imgH="2629128" progId="">
                    <p:embed/>
                  </p:oleObj>
                </mc:Choice>
                <mc:Fallback>
                  <p:oleObj name="Photo Editor Photo" r:id="rId6" imgW="6088908" imgH="262912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2" y="480"/>
                          <a:ext cx="3068" cy="1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124200" y="2667000"/>
            <a:ext cx="5816600" cy="4202113"/>
            <a:chOff x="3124200" y="2667000"/>
            <a:chExt cx="5816600" cy="4201486"/>
          </a:xfrm>
        </p:grpSpPr>
        <p:sp>
          <p:nvSpPr>
            <p:cNvPr id="39942" name="Line 18"/>
            <p:cNvSpPr>
              <a:spLocks noChangeShapeType="1"/>
            </p:cNvSpPr>
            <p:nvPr/>
          </p:nvSpPr>
          <p:spPr bwMode="auto">
            <a:xfrm flipH="1">
              <a:off x="6858000" y="2667000"/>
              <a:ext cx="685800" cy="15240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43" name="Text Box 19"/>
            <p:cNvSpPr txBox="1">
              <a:spLocks noChangeArrowheads="1"/>
            </p:cNvSpPr>
            <p:nvPr/>
          </p:nvSpPr>
          <p:spPr bwMode="auto">
            <a:xfrm>
              <a:off x="7086600" y="3429000"/>
              <a:ext cx="1281871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</a:rPr>
                <a:t>plot row</a:t>
              </a:r>
            </a:p>
          </p:txBody>
        </p:sp>
        <p:pic>
          <p:nvPicPr>
            <p:cNvPr id="39944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332177"/>
              <a:ext cx="5816600" cy="253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851864" y="4846347"/>
            <a:ext cx="251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Nucleotides 403,404,405</a:t>
            </a:r>
            <a:endParaRPr lang="en-US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6203949" y="5050391"/>
            <a:ext cx="756143" cy="152422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0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14400"/>
            <a:ext cx="4271963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2700" y="381000"/>
            <a:ext cx="8821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To determine credibility interval for a parameter (here omega&lt;1):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4572000" y="1219200"/>
            <a:ext cx="388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Select values for the parameter, sampled after the burning.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Copy paste to a new spreadsheet,</a:t>
            </a:r>
          </a:p>
        </p:txBody>
      </p:sp>
    </p:spTree>
    <p:extLst>
      <p:ext uri="{BB962C8B-B14F-4D97-AF65-F5344CB8AC3E}">
        <p14:creationId xmlns:p14="http://schemas.microsoft.com/office/powerpoint/2010/main" val="372945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422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5486400" y="609600"/>
            <a:ext cx="350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Sort values according to size,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Discard top and bottom 2.5%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Remainder gives 95% credibility interval.</a:t>
            </a:r>
          </a:p>
        </p:txBody>
      </p:sp>
    </p:spTree>
    <p:extLst>
      <p:ext uri="{BB962C8B-B14F-4D97-AF65-F5344CB8AC3E}">
        <p14:creationId xmlns:p14="http://schemas.microsoft.com/office/powerpoint/2010/main" val="220449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2"/>
          <p:cNvSpPr txBox="1">
            <a:spLocks noChangeArrowheads="1"/>
          </p:cNvSpPr>
          <p:nvPr/>
        </p:nvSpPr>
        <p:spPr bwMode="auto">
          <a:xfrm>
            <a:off x="33338" y="1398588"/>
            <a:ext cx="8709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</a:rPr>
              <a:t>Bayesian Posterior Probability Mapping with MrBayes</a:t>
            </a:r>
            <a:r>
              <a:rPr lang="en-US">
                <a:solidFill>
                  <a:srgbClr val="FFFFFF"/>
                </a:solidFill>
              </a:rPr>
              <a:t>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00"/>
                </a:solidFill>
              </a:rPr>
              <a:t>(Huelsenbeck and Ronquist, 2001)</a:t>
            </a:r>
          </a:p>
        </p:txBody>
      </p:sp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309563" y="201613"/>
            <a:ext cx="86026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00"/>
                </a:solidFill>
              </a:rPr>
              <a:t>Alternative  Approaches to Estimate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00"/>
                </a:solidFill>
              </a:rPr>
              <a:t>Posterior Probabilities</a:t>
            </a: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254000" y="2311400"/>
            <a:ext cx="2397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3300"/>
                </a:solidFill>
              </a:rPr>
              <a:t>Problem: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</a:rPr>
              <a:t>      </a:t>
            </a:r>
            <a:r>
              <a:rPr lang="en-US" sz="1600">
                <a:solidFill>
                  <a:srgbClr val="FFFF00"/>
                </a:solidFill>
              </a:rPr>
              <a:t>Strimmer’s formula</a:t>
            </a: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236538" y="3683000"/>
            <a:ext cx="86090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3300"/>
                </a:solidFill>
              </a:rPr>
              <a:t>Solution:</a:t>
            </a:r>
            <a:r>
              <a:rPr lang="en-US">
                <a:solidFill>
                  <a:srgbClr val="FFFF00"/>
                </a:solidFill>
              </a:rPr>
              <a:t>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</a:rPr>
              <a:t>       </a:t>
            </a:r>
            <a:r>
              <a:rPr lang="en-US" sz="1600">
                <a:solidFill>
                  <a:srgbClr val="FFFF00"/>
                </a:solidFill>
              </a:rPr>
              <a:t>Exploration of the tree space by sampling trees using a biased random walk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00"/>
                </a:solidFill>
              </a:rPr>
              <a:t>	(Implemented in MrBayes program)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00"/>
                </a:solidFill>
              </a:rPr>
              <a:t>          Trees with higher likelihoods will be sampled more often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00"/>
              </a:solidFill>
            </a:endParaRPr>
          </a:p>
        </p:txBody>
      </p:sp>
      <p:grpSp>
        <p:nvGrpSpPr>
          <p:cNvPr id="83973" name="Group 6"/>
          <p:cNvGrpSpPr>
            <a:grpSpLocks/>
          </p:cNvGrpSpPr>
          <p:nvPr/>
        </p:nvGrpSpPr>
        <p:grpSpPr bwMode="auto">
          <a:xfrm>
            <a:off x="1068388" y="5337175"/>
            <a:ext cx="1538287" cy="985838"/>
            <a:chOff x="1069" y="2677"/>
            <a:chExt cx="969" cy="621"/>
          </a:xfrm>
        </p:grpSpPr>
        <p:sp>
          <p:nvSpPr>
            <p:cNvPr id="83981" name="Text Box 7"/>
            <p:cNvSpPr txBox="1">
              <a:spLocks noChangeArrowheads="1"/>
            </p:cNvSpPr>
            <p:nvPr/>
          </p:nvSpPr>
          <p:spPr bwMode="auto">
            <a:xfrm>
              <a:off x="1069" y="2840"/>
              <a:ext cx="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00"/>
                  </a:solidFill>
                </a:rPr>
                <a:t>p</a:t>
              </a:r>
              <a:r>
                <a:rPr lang="en-US" baseline="-25000">
                  <a:solidFill>
                    <a:srgbClr val="FFFF00"/>
                  </a:solidFill>
                </a:rPr>
                <a:t>i</a:t>
              </a:r>
              <a:r>
                <a:rPr lang="en-US">
                  <a:solidFill>
                    <a:srgbClr val="FFFF00"/>
                  </a:solidFill>
                  <a:sym typeface="Symbol" charset="0"/>
                </a:rPr>
                <a:t></a:t>
              </a:r>
              <a:endParaRPr lang="en-US">
                <a:solidFill>
                  <a:srgbClr val="FFFF00"/>
                </a:solidFill>
              </a:endParaRPr>
            </a:p>
          </p:txBody>
        </p:sp>
        <p:grpSp>
          <p:nvGrpSpPr>
            <p:cNvPr id="83982" name="Group 8"/>
            <p:cNvGrpSpPr>
              <a:grpSpLocks/>
            </p:cNvGrpSpPr>
            <p:nvPr/>
          </p:nvGrpSpPr>
          <p:grpSpPr bwMode="auto">
            <a:xfrm>
              <a:off x="1482" y="2677"/>
              <a:ext cx="556" cy="621"/>
              <a:chOff x="1482" y="2677"/>
              <a:chExt cx="556" cy="621"/>
            </a:xfrm>
          </p:grpSpPr>
          <p:sp>
            <p:nvSpPr>
              <p:cNvPr id="83983" name="Text Box 9"/>
              <p:cNvSpPr txBox="1">
                <a:spLocks noChangeArrowheads="1"/>
              </p:cNvSpPr>
              <p:nvPr/>
            </p:nvSpPr>
            <p:spPr bwMode="auto">
              <a:xfrm>
                <a:off x="1582" y="2677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00"/>
                    </a:solidFill>
                  </a:rPr>
                  <a:t>N</a:t>
                </a:r>
                <a:r>
                  <a:rPr lang="en-US" baseline="-25000">
                    <a:solidFill>
                      <a:srgbClr val="FFFF00"/>
                    </a:solidFill>
                  </a:rPr>
                  <a:t>i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83984" name="Text Box 10"/>
              <p:cNvSpPr txBox="1">
                <a:spLocks noChangeArrowheads="1"/>
              </p:cNvSpPr>
              <p:nvPr/>
            </p:nvSpPr>
            <p:spPr bwMode="auto">
              <a:xfrm>
                <a:off x="1541" y="3010"/>
                <a:ext cx="4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00"/>
                    </a:solidFill>
                  </a:rPr>
                  <a:t>N</a:t>
                </a:r>
                <a:r>
                  <a:rPr lang="en-US" baseline="-25000">
                    <a:solidFill>
                      <a:srgbClr val="FFFF00"/>
                    </a:solidFill>
                  </a:rPr>
                  <a:t>total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83985" name="Line 11"/>
              <p:cNvSpPr>
                <a:spLocks noChangeShapeType="1"/>
              </p:cNvSpPr>
              <p:nvPr/>
            </p:nvSpPr>
            <p:spPr bwMode="auto">
              <a:xfrm>
                <a:off x="1482" y="2965"/>
                <a:ext cx="4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83974" name="Text Box 12"/>
          <p:cNvSpPr txBox="1">
            <a:spLocks noChangeArrowheads="1"/>
          </p:cNvSpPr>
          <p:nvPr/>
        </p:nvSpPr>
        <p:spPr bwMode="auto">
          <a:xfrm>
            <a:off x="3003550" y="5972175"/>
            <a:ext cx="59166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00"/>
                </a:solidFill>
              </a:rPr>
              <a:t>,where N</a:t>
            </a:r>
            <a:r>
              <a:rPr lang="en-US" sz="1600" baseline="-25000">
                <a:solidFill>
                  <a:srgbClr val="FFFF00"/>
                </a:solidFill>
              </a:rPr>
              <a:t>i</a:t>
            </a:r>
            <a:r>
              <a:rPr lang="en-US" sz="1600">
                <a:solidFill>
                  <a:srgbClr val="FFFF00"/>
                </a:solidFill>
              </a:rPr>
              <a:t> - number of sampled trees of topology </a:t>
            </a:r>
            <a:r>
              <a:rPr lang="en-US" sz="1600" i="1">
                <a:solidFill>
                  <a:srgbClr val="FFFF00"/>
                </a:solidFill>
              </a:rPr>
              <a:t>i, i</a:t>
            </a:r>
            <a:r>
              <a:rPr lang="en-US" sz="1600">
                <a:solidFill>
                  <a:srgbClr val="FFFF00"/>
                </a:solidFill>
              </a:rPr>
              <a:t>=1,2,3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00"/>
                </a:solidFill>
              </a:rPr>
              <a:t>N</a:t>
            </a:r>
            <a:r>
              <a:rPr lang="en-US" sz="1600" baseline="-25000">
                <a:solidFill>
                  <a:srgbClr val="FFFF00"/>
                </a:solidFill>
              </a:rPr>
              <a:t>total</a:t>
            </a:r>
            <a:r>
              <a:rPr lang="en-US" sz="1600">
                <a:solidFill>
                  <a:srgbClr val="FFFF00"/>
                </a:solidFill>
              </a:rPr>
              <a:t> – total number of sampled trees (has to be large)</a:t>
            </a:r>
          </a:p>
        </p:txBody>
      </p:sp>
      <p:grpSp>
        <p:nvGrpSpPr>
          <p:cNvPr id="83975" name="Group 13"/>
          <p:cNvGrpSpPr>
            <a:grpSpLocks/>
          </p:cNvGrpSpPr>
          <p:nvPr/>
        </p:nvGrpSpPr>
        <p:grpSpPr bwMode="auto">
          <a:xfrm>
            <a:off x="2717800" y="2466975"/>
            <a:ext cx="2008188" cy="973138"/>
            <a:chOff x="1935" y="833"/>
            <a:chExt cx="1265" cy="613"/>
          </a:xfrm>
        </p:grpSpPr>
        <p:sp>
          <p:nvSpPr>
            <p:cNvPr id="83977" name="Text Box 14"/>
            <p:cNvSpPr txBox="1">
              <a:spLocks noChangeArrowheads="1"/>
            </p:cNvSpPr>
            <p:nvPr/>
          </p:nvSpPr>
          <p:spPr bwMode="auto">
            <a:xfrm>
              <a:off x="1935" y="991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00"/>
                  </a:solidFill>
                </a:rPr>
                <a:t>p</a:t>
              </a:r>
              <a:r>
                <a:rPr lang="en-US" baseline="-25000">
                  <a:solidFill>
                    <a:srgbClr val="FFFF00"/>
                  </a:solidFill>
                </a:rPr>
                <a:t>i</a:t>
              </a:r>
              <a:r>
                <a:rPr lang="en-US">
                  <a:solidFill>
                    <a:srgbClr val="FFFF00"/>
                  </a:solidFill>
                  <a:sym typeface="Symbol" charset="0"/>
                </a:rPr>
                <a:t>=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3978" name="Text Box 15"/>
            <p:cNvSpPr txBox="1">
              <a:spLocks noChangeArrowheads="1"/>
            </p:cNvSpPr>
            <p:nvPr/>
          </p:nvSpPr>
          <p:spPr bwMode="auto">
            <a:xfrm>
              <a:off x="2574" y="833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00"/>
                  </a:solidFill>
                </a:rPr>
                <a:t>L</a:t>
              </a:r>
              <a:r>
                <a:rPr lang="en-US" baseline="-25000">
                  <a:solidFill>
                    <a:srgbClr val="FFFF00"/>
                  </a:solidFill>
                </a:rPr>
                <a:t>i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3979" name="Text Box 16"/>
            <p:cNvSpPr txBox="1">
              <a:spLocks noChangeArrowheads="1"/>
            </p:cNvSpPr>
            <p:nvPr/>
          </p:nvSpPr>
          <p:spPr bwMode="auto">
            <a:xfrm>
              <a:off x="2314" y="1158"/>
              <a:ext cx="8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00"/>
                  </a:solidFill>
                </a:rPr>
                <a:t>L</a:t>
              </a:r>
              <a:r>
                <a:rPr lang="en-US" baseline="-25000">
                  <a:solidFill>
                    <a:srgbClr val="FFFF00"/>
                  </a:solidFill>
                </a:rPr>
                <a:t>1</a:t>
              </a:r>
              <a:r>
                <a:rPr lang="en-US">
                  <a:solidFill>
                    <a:srgbClr val="FFFF00"/>
                  </a:solidFill>
                </a:rPr>
                <a:t>+L</a:t>
              </a:r>
              <a:r>
                <a:rPr lang="en-US" baseline="-25000">
                  <a:solidFill>
                    <a:srgbClr val="FFFF00"/>
                  </a:solidFill>
                </a:rPr>
                <a:t>2</a:t>
              </a:r>
              <a:r>
                <a:rPr lang="en-US">
                  <a:solidFill>
                    <a:srgbClr val="FFFF00"/>
                  </a:solidFill>
                </a:rPr>
                <a:t>+L</a:t>
              </a:r>
              <a:r>
                <a:rPr lang="en-US" baseline="-2500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83980" name="Line 17"/>
            <p:cNvSpPr>
              <a:spLocks noChangeShapeType="1"/>
            </p:cNvSpPr>
            <p:nvPr/>
          </p:nvSpPr>
          <p:spPr bwMode="auto">
            <a:xfrm>
              <a:off x="2314" y="1130"/>
              <a:ext cx="82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3976" name="Text Box 18"/>
          <p:cNvSpPr txBox="1">
            <a:spLocks noChangeArrowheads="1"/>
          </p:cNvSpPr>
          <p:nvPr/>
        </p:nvSpPr>
        <p:spPr bwMode="auto">
          <a:xfrm>
            <a:off x="4921250" y="2671763"/>
            <a:ext cx="39147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00"/>
                </a:solidFill>
              </a:rPr>
              <a:t>only considers 3 trees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00"/>
                </a:solidFill>
              </a:rPr>
              <a:t>(those that maximize the likelihood for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00"/>
                </a:solidFill>
              </a:rPr>
              <a:t>the three topologies)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1647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2"/>
          <p:cNvSpPr txBox="1">
            <a:spLocks noChangeArrowheads="1"/>
          </p:cNvSpPr>
          <p:nvPr/>
        </p:nvSpPr>
        <p:spPr bwMode="auto">
          <a:xfrm>
            <a:off x="3532188" y="7391400"/>
            <a:ext cx="56102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00"/>
                </a:solidFill>
              </a:rPr>
              <a:t>Figure generated using MCRobot program (Paul Lewis, 2001)</a:t>
            </a:r>
          </a:p>
        </p:txBody>
      </p:sp>
      <p:pic>
        <p:nvPicPr>
          <p:cNvPr id="86018" name="Picture 3" descr="random_wa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662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1069975" y="171450"/>
            <a:ext cx="664368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00"/>
                </a:solidFill>
              </a:rPr>
              <a:t>Illustration of a biased random walk</a:t>
            </a:r>
          </a:p>
        </p:txBody>
      </p:sp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4975225" y="5791200"/>
            <a:ext cx="416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00"/>
                </a:solidFill>
                <a:latin typeface="Times New Roman" charset="0"/>
              </a:rPr>
              <a:t>Image generated with Paul Lewis's MCRobot</a:t>
            </a:r>
          </a:p>
        </p:txBody>
      </p:sp>
    </p:spTree>
    <p:extLst>
      <p:ext uri="{BB962C8B-B14F-4D97-AF65-F5344CB8AC3E}">
        <p14:creationId xmlns:p14="http://schemas.microsoft.com/office/powerpoint/2010/main" val="364544019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Times New Roman" charset="0"/>
              </a:rPr>
              <a:t>PAML (codeml) the basic model </a:t>
            </a:r>
          </a:p>
        </p:txBody>
      </p:sp>
      <p:pic>
        <p:nvPicPr>
          <p:cNvPr id="156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338"/>
            <a:ext cx="89916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77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sites versus branches</a:t>
            </a:r>
          </a:p>
        </p:txBody>
      </p:sp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342900" y="838200"/>
            <a:ext cx="8458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You can determine omega for the whole dataset; however, usually not all sites in a sequence are under selection all the time.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PAML (and other programs) allow to either determine omega for each site over the whole tree,                          ,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or determine omega for each branch for the whole sequence,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                    .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188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152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365125" y="4384675"/>
            <a:ext cx="81692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It would be great to do both, i.e., conclude codon 176 in the vacuolar ATPases was under positive selection during the evolution of modern humans – alas, a single site does not provide much statistics ….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9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Sites model(s) </a:t>
            </a:r>
          </a:p>
        </p:txBody>
      </p:sp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7773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work great have been shown to work great in few instances.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The most celebrated case is the influenza virus HA gene.  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457200" y="1905000"/>
            <a:ext cx="8458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talk by Walter Fitch (slides and sound) on the evolution of</a:t>
            </a:r>
            <a:b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this molecule is 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here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This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 article by Yang et al, 2000 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gives more background on ml aproaches to measure omega.  The dataset used by Yang et al is here: 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5"/>
              </a:rPr>
              <a:t>flu_data.paup 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4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sites model in MrBayes</a:t>
            </a:r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990600" y="1447800"/>
            <a:ext cx="9144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begin mrbayes; </a:t>
            </a:r>
            <a:b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set autoclose=yes; </a:t>
            </a:r>
            <a:b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lset nst=2 rates=gamma nucmodel=codon omegavar=Ny98; </a:t>
            </a:r>
            <a:b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mcmcp samplefreq=500 printfreq=500; </a:t>
            </a:r>
            <a:b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mcmc ngen=500000; </a:t>
            </a:r>
            <a:b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sump burnin=50; </a:t>
            </a:r>
            <a:b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sumt burnin=50;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end;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477838" y="914400"/>
            <a:ext cx="876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The MrBayes block in a nexus file might look something like this: </a:t>
            </a:r>
          </a:p>
        </p:txBody>
      </p:sp>
    </p:spTree>
    <p:extLst>
      <p:ext uri="{BB962C8B-B14F-4D97-AF65-F5344CB8AC3E}">
        <p14:creationId xmlns:p14="http://schemas.microsoft.com/office/powerpoint/2010/main" val="261859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8100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990600"/>
          </a:xfrm>
        </p:spPr>
        <p:txBody>
          <a:bodyPr/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Times New Roman" charset="0"/>
              </a:rPr>
              <a:t>plot LogL to determine which samples to ignore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33400" y="1219200"/>
            <a:ext cx="8610600" cy="4957763"/>
            <a:chOff x="533400" y="1219200"/>
            <a:chExt cx="8610600" cy="4957764"/>
          </a:xfrm>
        </p:grpSpPr>
        <p:pic>
          <p:nvPicPr>
            <p:cNvPr id="3584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377" y="1219200"/>
              <a:ext cx="5074623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533400" y="3276601"/>
              <a:ext cx="5410199" cy="2900363"/>
              <a:chOff x="533400" y="3276601"/>
              <a:chExt cx="5410199" cy="2900363"/>
            </a:xfrm>
          </p:grpSpPr>
          <p:grpSp>
            <p:nvGrpSpPr>
              <p:cNvPr id="35846" name="Group 7"/>
              <p:cNvGrpSpPr>
                <a:grpSpLocks/>
              </p:cNvGrpSpPr>
              <p:nvPr/>
            </p:nvGrpSpPr>
            <p:grpSpPr bwMode="auto">
              <a:xfrm>
                <a:off x="533400" y="3276601"/>
                <a:ext cx="5214938" cy="2900363"/>
                <a:chOff x="336" y="2064"/>
                <a:chExt cx="3285" cy="1827"/>
              </a:xfrm>
            </p:grpSpPr>
            <p:sp>
              <p:nvSpPr>
                <p:cNvPr id="3584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07" y="3600"/>
                  <a:ext cx="2914" cy="29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</a:rPr>
                    <a:t>the same after rescaling the y-axis </a:t>
                  </a:r>
                </a:p>
              </p:txBody>
            </p:sp>
            <p:sp>
              <p:nvSpPr>
                <p:cNvPr id="35849" name="Line 9"/>
                <p:cNvSpPr>
                  <a:spLocks noChangeShapeType="1"/>
                </p:cNvSpPr>
                <p:nvPr/>
              </p:nvSpPr>
              <p:spPr bwMode="auto">
                <a:xfrm>
                  <a:off x="336" y="2064"/>
                  <a:ext cx="672" cy="15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35847" name="Line 6"/>
              <p:cNvSpPr>
                <a:spLocks noChangeShapeType="1"/>
              </p:cNvSpPr>
              <p:nvPr/>
            </p:nvSpPr>
            <p:spPr bwMode="auto">
              <a:xfrm flipV="1">
                <a:off x="4571998" y="4114800"/>
                <a:ext cx="1371601" cy="1600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316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C04AA"/>
    </a:dk2>
    <a:lt2>
      <a:srgbClr val="FFFF00"/>
    </a:lt2>
    <a:accent1>
      <a:srgbClr val="CCFFFF"/>
    </a:accent1>
    <a:accent2>
      <a:srgbClr val="3333CC"/>
    </a:accent2>
    <a:accent3>
      <a:srgbClr val="AAAAD2"/>
    </a:accent3>
    <a:accent4>
      <a:srgbClr val="DADA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C04AA"/>
    </a:dk2>
    <a:lt2>
      <a:srgbClr val="FFFF00"/>
    </a:lt2>
    <a:accent1>
      <a:srgbClr val="CCFFFF"/>
    </a:accent1>
    <a:accent2>
      <a:srgbClr val="3333CC"/>
    </a:accent2>
    <a:accent3>
      <a:srgbClr val="AAAAD2"/>
    </a:accent3>
    <a:accent4>
      <a:srgbClr val="DADA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C04AA"/>
    </a:dk2>
    <a:lt2>
      <a:srgbClr val="FFFF00"/>
    </a:lt2>
    <a:accent1>
      <a:srgbClr val="CCFFFF"/>
    </a:accent1>
    <a:accent2>
      <a:srgbClr val="3333CC"/>
    </a:accent2>
    <a:accent3>
      <a:srgbClr val="AAAAD2"/>
    </a:accent3>
    <a:accent4>
      <a:srgbClr val="DADA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468</Words>
  <Application>Microsoft Macintosh PowerPoint</Application>
  <PresentationFormat>On-screen Show (4:3)</PresentationFormat>
  <Paragraphs>84</Paragraphs>
  <Slides>14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Larissa-Design</vt:lpstr>
      <vt:lpstr>1_Default Design</vt:lpstr>
      <vt:lpstr>2_Default Design</vt:lpstr>
      <vt:lpstr>3_Default Design</vt:lpstr>
      <vt:lpstr>7_Default Design</vt:lpstr>
      <vt:lpstr>Photo Editor Photo</vt:lpstr>
      <vt:lpstr>Bayes’ Theorem</vt:lpstr>
      <vt:lpstr>PowerPoint Presentation</vt:lpstr>
      <vt:lpstr>PowerPoint Presentation</vt:lpstr>
      <vt:lpstr>PAML (codeml) the basic model </vt:lpstr>
      <vt:lpstr>sites versus branches</vt:lpstr>
      <vt:lpstr>Sites model(s) </vt:lpstr>
      <vt:lpstr>sites model in MrBayes</vt:lpstr>
      <vt:lpstr>PowerPoint Presentation</vt:lpstr>
      <vt:lpstr>plot LogL to determine which samples to ignore</vt:lpstr>
      <vt:lpstr>PowerPoint Presentation</vt:lpstr>
      <vt:lpstr>PowerPoint Presentation</vt:lpstr>
      <vt:lpstr>for each codon calculate the the average probability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PAML (codeml) the basic model </dc:title>
  <dc:creator>J. Peter Gogarten</dc:creator>
  <cp:lastModifiedBy>J. Peter Gogarten</cp:lastModifiedBy>
  <cp:revision>2</cp:revision>
  <dcterms:created xsi:type="dcterms:W3CDTF">2014-11-13T20:10:10Z</dcterms:created>
  <dcterms:modified xsi:type="dcterms:W3CDTF">2014-11-13T20:15:27Z</dcterms:modified>
</cp:coreProperties>
</file>